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238" autoAdjust="0"/>
  </p:normalViewPr>
  <p:slideViewPr>
    <p:cSldViewPr snapToGrid="0" snapToObjects="1">
      <p:cViewPr>
        <p:scale>
          <a:sx n="85" d="100"/>
          <a:sy n="85" d="100"/>
        </p:scale>
        <p:origin x="-1640" y="1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25AE17C7-B787-4E50-994D-5E804113A1E9}" type="datetime4">
              <a:rPr lang="en-US" smtClean="0"/>
              <a:pPr/>
              <a:t>April 15, 2013</a:t>
            </a:fld>
            <a:endParaRPr lang="en-US" dirty="0"/>
          </a:p>
        </p:txBody>
      </p:sp>
      <p:sp>
        <p:nvSpPr>
          <p:cNvPr id="17" name="Slide Number Placeholder 16"/>
          <p:cNvSpPr>
            <a:spLocks noGrp="1"/>
          </p:cNvSpPr>
          <p:nvPr>
            <p:ph type="sldNum" sz="quarter" idx="11"/>
          </p:nvPr>
        </p:nvSpPr>
        <p:spPr/>
        <p:txBody>
          <a:bodyPr/>
          <a:lstStyle/>
          <a:p>
            <a:fld id="{5744759D-0EFF-4FB2-9CCE-04E00944F0FE}" type="slidenum">
              <a:rPr lang="en-US" smtClean="0"/>
              <a:pPr/>
              <a:t>‹#›</a:t>
            </a:fld>
            <a:endParaRPr lang="en-US" dirty="0"/>
          </a:p>
        </p:txBody>
      </p:sp>
      <p:sp>
        <p:nvSpPr>
          <p:cNvPr id="19" name="Footer Placeholder 1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D7A28-FA93-4136-BDC1-BCCB2687E678}" type="datetimeFigureOut">
              <a:rPr lang="en-US" smtClean="0"/>
              <a:pPr/>
              <a:t>4/15/13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2FBC0-13B8-4B1E-B170-BBEED4A77C6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D7A28-FA93-4136-BDC1-BCCB2687E678}" type="datetimeFigureOut">
              <a:rPr lang="en-US" smtClean="0"/>
              <a:pPr/>
              <a:t>4/15/13</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02FBC0-13B8-4B1E-B170-BBEED4A77C65}" type="slidenum">
              <a:rPr lang="en-US" smtClean="0"/>
              <a:pPr/>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8995D68B-21AC-438B-BECE-4F17DA129F19}" type="datetime4">
              <a:rPr lang="en-US" smtClean="0"/>
              <a:pPr/>
              <a:t>April 15, 2013</a:t>
            </a:fld>
            <a:endParaRPr lang="en-US" dirty="0"/>
          </a:p>
        </p:txBody>
      </p:sp>
      <p:sp>
        <p:nvSpPr>
          <p:cNvPr id="12" name="Slide Number Placeholder 11"/>
          <p:cNvSpPr>
            <a:spLocks noGrp="1"/>
          </p:cNvSpPr>
          <p:nvPr>
            <p:ph type="sldNum" sz="quarter" idx="15"/>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679F0FCF-2EA5-4FF5-AF14-1CA9C8854AAB}" type="datetime4">
              <a:rPr lang="en-US" smtClean="0"/>
              <a:pPr/>
              <a:t>April 15, 2013</a:t>
            </a:fld>
            <a:endParaRPr lang="en-US" dirty="0"/>
          </a:p>
        </p:txBody>
      </p:sp>
      <p:sp>
        <p:nvSpPr>
          <p:cNvPr id="14" name="Slide Number Placeholder 13"/>
          <p:cNvSpPr>
            <a:spLocks noGrp="1"/>
          </p:cNvSpPr>
          <p:nvPr>
            <p:ph type="sldNum" sz="quarter" idx="11"/>
          </p:nvPr>
        </p:nvSpPr>
        <p:spPr/>
        <p:txBody>
          <a:bodyPr/>
          <a:lstStyle/>
          <a:p>
            <a:fld id="{5744759D-0EFF-4FB2-9CCE-04E00944F0FE}"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F9E781C6-1634-4A56-B2BE-62150BE83935}" type="datetime4">
              <a:rPr lang="en-US" smtClean="0"/>
              <a:pPr/>
              <a:t>April 15, 2013</a:t>
            </a:fld>
            <a:endParaRPr lang="en-US" dirty="0"/>
          </a:p>
        </p:txBody>
      </p:sp>
      <p:sp>
        <p:nvSpPr>
          <p:cNvPr id="12" name="Slide Number Placeholder 11"/>
          <p:cNvSpPr>
            <a:spLocks noGrp="1"/>
          </p:cNvSpPr>
          <p:nvPr>
            <p:ph type="sldNum" sz="quarter" idx="16"/>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7"/>
          </p:nvPr>
        </p:nvSpPr>
        <p:spPr/>
        <p:txBody>
          <a:bodyPr/>
          <a:lstStyle/>
          <a:p>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A9372AC2-3C75-4F5F-A929-48958086FE36}" type="datetime4">
              <a:rPr lang="en-US" smtClean="0"/>
              <a:pPr/>
              <a:t>April 15, 2013</a:t>
            </a:fld>
            <a:endParaRPr lang="en-US" dirty="0"/>
          </a:p>
        </p:txBody>
      </p:sp>
      <p:sp>
        <p:nvSpPr>
          <p:cNvPr id="12" name="Slide Number Placeholder 11"/>
          <p:cNvSpPr>
            <a:spLocks noGrp="1"/>
          </p:cNvSpPr>
          <p:nvPr>
            <p:ph type="sldNum" sz="quarter" idx="17"/>
          </p:nvPr>
        </p:nvSpPr>
        <p:spPr/>
        <p:txBody>
          <a:bodyPr/>
          <a:lstStyle/>
          <a:p>
            <a:fld id="{5744759D-0EFF-4FB2-9CCE-04E00944F0FE}" type="slidenum">
              <a:rPr lang="en-US" smtClean="0"/>
              <a:pPr/>
              <a:t>‹#›</a:t>
            </a:fld>
            <a:endParaRPr lang="en-US" dirty="0"/>
          </a:p>
        </p:txBody>
      </p:sp>
      <p:sp>
        <p:nvSpPr>
          <p:cNvPr id="13" name="Footer Placeholder 12"/>
          <p:cNvSpPr>
            <a:spLocks noGrp="1"/>
          </p:cNvSpPr>
          <p:nvPr>
            <p:ph type="ftr" sz="quarter" idx="18"/>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17509CF4-4C1A-45DC-BADA-6EFF91CB9ABB}" type="datetime4">
              <a:rPr lang="en-US" smtClean="0"/>
              <a:pPr/>
              <a:t>April 15, 2013</a:t>
            </a:fld>
            <a:endParaRPr lang="en-US" dirty="0"/>
          </a:p>
        </p:txBody>
      </p:sp>
      <p:sp>
        <p:nvSpPr>
          <p:cNvPr id="16" name="Slide Number Placeholder 15"/>
          <p:cNvSpPr>
            <a:spLocks noGrp="1"/>
          </p:cNvSpPr>
          <p:nvPr>
            <p:ph type="sldNum" sz="quarter" idx="11"/>
          </p:nvPr>
        </p:nvSpPr>
        <p:spPr/>
        <p:txBody>
          <a:bodyPr/>
          <a:lstStyle/>
          <a:p>
            <a:fld id="{5744759D-0EFF-4FB2-9CCE-04E00944F0FE}"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C53951C0-B478-4858-ABC7-96406A1C0480}" type="datetime4">
              <a:rPr lang="en-US" smtClean="0"/>
              <a:pPr/>
              <a:t>April 15, 2013</a:t>
            </a:fld>
            <a:endParaRPr lang="en-US" dirty="0"/>
          </a:p>
        </p:txBody>
      </p:sp>
      <p:sp>
        <p:nvSpPr>
          <p:cNvPr id="8" name="Slide Number Placeholder 7"/>
          <p:cNvSpPr>
            <a:spLocks noGrp="1"/>
          </p:cNvSpPr>
          <p:nvPr>
            <p:ph type="sldNum" sz="quarter" idx="11"/>
          </p:nvPr>
        </p:nvSpPr>
        <p:spPr/>
        <p:txBody>
          <a:bodyPr/>
          <a:lstStyle/>
          <a:p>
            <a:fld id="{5744759D-0EFF-4FB2-9CCE-04E00944F0FE}"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B867641A-9D94-4BD6-862F-F651067079BC}" type="datetime4">
              <a:rPr lang="en-US" smtClean="0"/>
              <a:pPr/>
              <a:t>April 15, 2013</a:t>
            </a:fld>
            <a:endParaRPr lang="en-US" dirty="0"/>
          </a:p>
        </p:txBody>
      </p:sp>
      <p:sp>
        <p:nvSpPr>
          <p:cNvPr id="19" name="Slide Number Placeholder 18"/>
          <p:cNvSpPr>
            <a:spLocks noGrp="1"/>
          </p:cNvSpPr>
          <p:nvPr>
            <p:ph type="sldNum" sz="quarter" idx="16"/>
          </p:nvPr>
        </p:nvSpPr>
        <p:spPr/>
        <p:txBody>
          <a:bodyPr/>
          <a:lstStyle/>
          <a:p>
            <a:fld id="{5744759D-0EFF-4FB2-9CCE-04E00944F0FE}" type="slidenum">
              <a:rPr lang="en-US" smtClean="0"/>
              <a:pPr/>
              <a:t>‹#›</a:t>
            </a:fld>
            <a:endParaRPr lang="en-US" dirty="0"/>
          </a:p>
        </p:txBody>
      </p:sp>
      <p:sp>
        <p:nvSpPr>
          <p:cNvPr id="23" name="Footer Placeholder 22"/>
          <p:cNvSpPr>
            <a:spLocks noGrp="1"/>
          </p:cNvSpPr>
          <p:nvPr>
            <p:ph type="ftr" sz="quarter" idx="17"/>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D74F0C02-0EF4-4745-9D82-E8D3F59464E3}" type="datetime4">
              <a:rPr lang="en-US" smtClean="0"/>
              <a:pPr/>
              <a:t>April 15, 2013</a:t>
            </a:fld>
            <a:endParaRPr lang="en-US" dirty="0"/>
          </a:p>
        </p:txBody>
      </p:sp>
      <p:sp>
        <p:nvSpPr>
          <p:cNvPr id="14" name="Slide Number Placeholder 13"/>
          <p:cNvSpPr>
            <a:spLocks noGrp="1"/>
          </p:cNvSpPr>
          <p:nvPr>
            <p:ph type="sldNum" sz="quarter" idx="15"/>
          </p:nvPr>
        </p:nvSpPr>
        <p:spPr>
          <a:xfrm>
            <a:off x="4038600" y="6172200"/>
            <a:ext cx="1066800" cy="304800"/>
          </a:xfrm>
        </p:spPr>
        <p:txBody>
          <a:bodyPr/>
          <a:lstStyle/>
          <a:p>
            <a:fld id="{5744759D-0EFF-4FB2-9CCE-04E00944F0FE}" type="slidenum">
              <a:rPr lang="en-US" smtClean="0"/>
              <a:pPr/>
              <a:t>‹#›</a:t>
            </a:fld>
            <a:endParaRPr lang="en-US" dirty="0"/>
          </a:p>
        </p:txBody>
      </p:sp>
      <p:sp>
        <p:nvSpPr>
          <p:cNvPr id="15" name="Footer Placeholder 14"/>
          <p:cNvSpPr>
            <a:spLocks noGrp="1"/>
          </p:cNvSpPr>
          <p:nvPr>
            <p:ph type="ftr" sz="quarter" idx="16"/>
          </p:nvPr>
        </p:nvSpPr>
        <p:spPr>
          <a:xfrm>
            <a:off x="1447800" y="6486525"/>
            <a:ext cx="6248400" cy="29210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87367800-479D-41B0-B3F2-2DCE95BA1381}" type="datetime4">
              <a:rPr lang="en-US" smtClean="0"/>
              <a:pPr/>
              <a:t>April 15, 2013</a:t>
            </a:fld>
            <a:endParaRPr lang="en-US" dirty="0"/>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5744759D-0EFF-4FB2-9CCE-04E00944F0FE}" type="slidenum">
              <a:rPr lang="en-US" smtClean="0"/>
              <a:pPr/>
              <a:t>‹#›</a:t>
            </a:fld>
            <a:endParaRPr lang="en-US" dirty="0"/>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4210" r:id="rId1"/>
    <p:sldLayoutId id="2147484211" r:id="rId2"/>
    <p:sldLayoutId id="2147484212" r:id="rId3"/>
    <p:sldLayoutId id="2147484213" r:id="rId4"/>
    <p:sldLayoutId id="2147484214" r:id="rId5"/>
    <p:sldLayoutId id="2147484215" r:id="rId6"/>
    <p:sldLayoutId id="2147484216" r:id="rId7"/>
    <p:sldLayoutId id="2147484217" r:id="rId8"/>
    <p:sldLayoutId id="2147484218" r:id="rId9"/>
    <p:sldLayoutId id="2147484219" r:id="rId10"/>
    <p:sldLayoutId id="2147484220" r:id="rId11"/>
  </p:sldLayoutIdLst>
  <p:hf sldNum="0" hdr="0" ftr="0" dt="0"/>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By Joshua Clein</a:t>
            </a:r>
            <a:endParaRPr lang="en-US" dirty="0"/>
          </a:p>
        </p:txBody>
      </p:sp>
      <p:sp>
        <p:nvSpPr>
          <p:cNvPr id="3" name="Title 2"/>
          <p:cNvSpPr>
            <a:spLocks noGrp="1"/>
          </p:cNvSpPr>
          <p:nvPr>
            <p:ph type="title"/>
          </p:nvPr>
        </p:nvSpPr>
        <p:spPr/>
        <p:txBody>
          <a:bodyPr/>
          <a:lstStyle/>
          <a:p>
            <a:r>
              <a:rPr lang="en-US" dirty="0" smtClean="0"/>
              <a:t>Short Stories Portfolios</a:t>
            </a:r>
            <a:endParaRPr lang="en-US" dirty="0"/>
          </a:p>
        </p:txBody>
      </p:sp>
    </p:spTree>
    <p:extLst>
      <p:ext uri="{BB962C8B-B14F-4D97-AF65-F5344CB8AC3E}">
        <p14:creationId xmlns:p14="http://schemas.microsoft.com/office/powerpoint/2010/main" val="357083219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3"/>
            <a:ext cx="3636682" cy="4687765"/>
          </a:xfrm>
        </p:spPr>
        <p:txBody>
          <a:bodyPr>
            <a:normAutofit fontScale="92500" lnSpcReduction="10000"/>
          </a:bodyPr>
          <a:lstStyle/>
          <a:p>
            <a:r>
              <a:rPr lang="en-US" dirty="0" smtClean="0"/>
              <a:t>“Where Are You Going, Where Have You Been?” by Joyce Carol Oates is a short story about a man named Arnold Friend in his convertible car who attempts to seduce a 15 year-old girl named Connie. Eventually, he forces her to come with him in his car to go have sex and then be killed. This </a:t>
            </a:r>
            <a:r>
              <a:rPr lang="en-US" dirty="0" err="1" smtClean="0"/>
              <a:t>intricute</a:t>
            </a:r>
            <a:r>
              <a:rPr lang="en-US" dirty="0" smtClean="0"/>
              <a:t> drawing of the Angel of Death represents this story quite well. Reason being because, like death, Friend is persistent. He is persistent in raping Connie, and he knows its going to happen sooner or later, like death to a living thing.</a:t>
            </a:r>
            <a:endParaRPr lang="en-US" dirty="0"/>
          </a:p>
        </p:txBody>
      </p:sp>
      <p:sp>
        <p:nvSpPr>
          <p:cNvPr id="3" name="Title 2"/>
          <p:cNvSpPr>
            <a:spLocks noGrp="1"/>
          </p:cNvSpPr>
          <p:nvPr>
            <p:ph type="title"/>
          </p:nvPr>
        </p:nvSpPr>
        <p:spPr/>
        <p:txBody>
          <a:bodyPr/>
          <a:lstStyle/>
          <a:p>
            <a:r>
              <a:rPr lang="en-US" dirty="0" smtClean="0"/>
              <a:t>Where are you going, Where have you been?: Picture</a:t>
            </a:r>
            <a:endParaRPr lang="en-US" dirty="0"/>
          </a:p>
        </p:txBody>
      </p:sp>
      <p:pic>
        <p:nvPicPr>
          <p:cNvPr id="4" name="Picture 3"/>
          <p:cNvPicPr>
            <a:picLocks noChangeAspect="1"/>
          </p:cNvPicPr>
          <p:nvPr/>
        </p:nvPicPr>
        <p:blipFill>
          <a:blip r:embed="rId2"/>
          <a:stretch>
            <a:fillRect/>
          </a:stretch>
        </p:blipFill>
        <p:spPr>
          <a:xfrm>
            <a:off x="5505825" y="2113458"/>
            <a:ext cx="2960828" cy="3810000"/>
          </a:xfrm>
          <a:prstGeom prst="rect">
            <a:avLst/>
          </a:prstGeom>
        </p:spPr>
      </p:pic>
    </p:spTree>
    <p:extLst>
      <p:ext uri="{BB962C8B-B14F-4D97-AF65-F5344CB8AC3E}">
        <p14:creationId xmlns:p14="http://schemas.microsoft.com/office/powerpoint/2010/main" val="774044975"/>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3"/>
            <a:ext cx="3636682" cy="4598117"/>
          </a:xfrm>
        </p:spPr>
        <p:txBody>
          <a:bodyPr>
            <a:normAutofit lnSpcReduction="10000"/>
          </a:bodyPr>
          <a:lstStyle/>
          <a:p>
            <a:r>
              <a:rPr lang="en-US" dirty="0" smtClean="0"/>
              <a:t>The </a:t>
            </a:r>
            <a:r>
              <a:rPr lang="en-US" dirty="0" err="1" smtClean="0"/>
              <a:t>lryic</a:t>
            </a:r>
            <a:r>
              <a:rPr lang="en-US" dirty="0" smtClean="0"/>
              <a:t> from the classic Christmas song about Santa Clause “he knows when you are sleeping. He knows when you’re awake…” clearly represents this story. It is exactly what Arnold Friend is all about. At one point he literally says “I know everything about you.” He then tells her all of this person information about her, including where her parents currently are and who her best friend is. If this story could have a theme song, it would be this song.</a:t>
            </a:r>
            <a:endParaRPr lang="en-US" dirty="0"/>
          </a:p>
        </p:txBody>
      </p:sp>
      <p:sp>
        <p:nvSpPr>
          <p:cNvPr id="3" name="Title 2"/>
          <p:cNvSpPr>
            <a:spLocks noGrp="1"/>
          </p:cNvSpPr>
          <p:nvPr>
            <p:ph type="title"/>
          </p:nvPr>
        </p:nvSpPr>
        <p:spPr/>
        <p:txBody>
          <a:bodyPr/>
          <a:lstStyle/>
          <a:p>
            <a:r>
              <a:rPr lang="en-US" dirty="0" smtClean="0"/>
              <a:t>Where are you going, Where have you been?: Lyric</a:t>
            </a:r>
            <a:endParaRPr lang="en-US" dirty="0"/>
          </a:p>
        </p:txBody>
      </p:sp>
      <p:pic>
        <p:nvPicPr>
          <p:cNvPr id="4" name="Picture 3"/>
          <p:cNvPicPr>
            <a:picLocks noChangeAspect="1"/>
          </p:cNvPicPr>
          <p:nvPr/>
        </p:nvPicPr>
        <p:blipFill>
          <a:blip r:embed="rId2"/>
          <a:stretch>
            <a:fillRect/>
          </a:stretch>
        </p:blipFill>
        <p:spPr>
          <a:xfrm>
            <a:off x="4093882" y="2020823"/>
            <a:ext cx="4558802" cy="3008809"/>
          </a:xfrm>
          <a:prstGeom prst="rect">
            <a:avLst/>
          </a:prstGeom>
        </p:spPr>
      </p:pic>
    </p:spTree>
    <p:extLst>
      <p:ext uri="{BB962C8B-B14F-4D97-AF65-F5344CB8AC3E}">
        <p14:creationId xmlns:p14="http://schemas.microsoft.com/office/powerpoint/2010/main" val="4243390888"/>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xmlns:p14="http://schemas.microsoft.com/office/powerpoint/2010/main" spd="slow">
        <p:circl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3"/>
            <a:ext cx="3576918" cy="4463647"/>
          </a:xfrm>
        </p:spPr>
        <p:txBody>
          <a:bodyPr>
            <a:normAutofit lnSpcReduction="10000"/>
          </a:bodyPr>
          <a:lstStyle/>
          <a:p>
            <a:r>
              <a:rPr lang="en-US" dirty="0" smtClean="0"/>
              <a:t>This drawing of Brad Pitt from the movie “T</a:t>
            </a:r>
            <a:r>
              <a:rPr lang="pl-PL" dirty="0" smtClean="0"/>
              <a:t>w</a:t>
            </a:r>
            <a:r>
              <a:rPr lang="en-US" dirty="0" err="1" smtClean="0"/>
              <a:t>elve</a:t>
            </a:r>
            <a:r>
              <a:rPr lang="en-US" dirty="0" smtClean="0"/>
              <a:t> Monkeys” represents this short story called “Orientation” by  Daniel Orozco very well. Reason being because Brad Pitt’s character in T</a:t>
            </a:r>
            <a:r>
              <a:rPr lang="pl-PL" dirty="0" smtClean="0"/>
              <a:t>w</a:t>
            </a:r>
            <a:r>
              <a:rPr lang="en-US" dirty="0" err="1" smtClean="0"/>
              <a:t>elve</a:t>
            </a:r>
            <a:r>
              <a:rPr lang="en-US" dirty="0"/>
              <a:t> </a:t>
            </a:r>
            <a:r>
              <a:rPr lang="en-US" dirty="0" smtClean="0"/>
              <a:t>Monkeys and the narrator of this story are similar in the way that they both start out just sounding innocent. However, like Brad Pitt’s character, things turn bad and evil sounding. The narrator begins talking about all the psychotic people in the office and </a:t>
            </a:r>
            <a:r>
              <a:rPr lang="en-US" dirty="0" err="1" smtClean="0"/>
              <a:t>thigns</a:t>
            </a:r>
            <a:r>
              <a:rPr lang="en-US" dirty="0" smtClean="0"/>
              <a:t> get kind of dicey</a:t>
            </a:r>
            <a:endParaRPr lang="en-US" dirty="0"/>
          </a:p>
        </p:txBody>
      </p:sp>
      <p:sp>
        <p:nvSpPr>
          <p:cNvPr id="3" name="Title 2"/>
          <p:cNvSpPr>
            <a:spLocks noGrp="1"/>
          </p:cNvSpPr>
          <p:nvPr>
            <p:ph type="title"/>
          </p:nvPr>
        </p:nvSpPr>
        <p:spPr/>
        <p:txBody>
          <a:bodyPr/>
          <a:lstStyle/>
          <a:p>
            <a:r>
              <a:rPr lang="en-US" dirty="0" smtClean="0"/>
              <a:t>Orientation: Picture</a:t>
            </a:r>
            <a:endParaRPr lang="en-US" dirty="0"/>
          </a:p>
        </p:txBody>
      </p:sp>
      <p:pic>
        <p:nvPicPr>
          <p:cNvPr id="4" name="Picture 3"/>
          <p:cNvPicPr>
            <a:picLocks noChangeAspect="1"/>
          </p:cNvPicPr>
          <p:nvPr/>
        </p:nvPicPr>
        <p:blipFill>
          <a:blip r:embed="rId2"/>
          <a:stretch>
            <a:fillRect/>
          </a:stretch>
        </p:blipFill>
        <p:spPr>
          <a:xfrm>
            <a:off x="4559300" y="3416300"/>
            <a:ext cx="12700" cy="12700"/>
          </a:xfrm>
          <a:prstGeom prst="rect">
            <a:avLst/>
          </a:prstGeom>
        </p:spPr>
      </p:pic>
      <p:pic>
        <p:nvPicPr>
          <p:cNvPr id="5" name="Picture 4"/>
          <p:cNvPicPr>
            <a:picLocks noChangeAspect="1"/>
          </p:cNvPicPr>
          <p:nvPr/>
        </p:nvPicPr>
        <p:blipFill>
          <a:blip r:embed="rId2"/>
          <a:stretch>
            <a:fillRect/>
          </a:stretch>
        </p:blipFill>
        <p:spPr>
          <a:xfrm>
            <a:off x="4559300" y="3416300"/>
            <a:ext cx="12700" cy="12700"/>
          </a:xfrm>
          <a:prstGeom prst="rect">
            <a:avLst/>
          </a:prstGeom>
        </p:spPr>
      </p:pic>
      <p:pic>
        <p:nvPicPr>
          <p:cNvPr id="6" name="Picture 5"/>
          <p:cNvPicPr>
            <a:picLocks noChangeAspect="1"/>
          </p:cNvPicPr>
          <p:nvPr/>
        </p:nvPicPr>
        <p:blipFill>
          <a:blip r:embed="rId2"/>
          <a:stretch>
            <a:fillRect/>
          </a:stretch>
        </p:blipFill>
        <p:spPr>
          <a:xfrm>
            <a:off x="4559300" y="3416300"/>
            <a:ext cx="12700" cy="12700"/>
          </a:xfrm>
          <a:prstGeom prst="rect">
            <a:avLst/>
          </a:prstGeom>
        </p:spPr>
      </p:pic>
      <p:pic>
        <p:nvPicPr>
          <p:cNvPr id="7" name="Picture 6"/>
          <p:cNvPicPr>
            <a:picLocks noChangeAspect="1"/>
          </p:cNvPicPr>
          <p:nvPr/>
        </p:nvPicPr>
        <p:blipFill>
          <a:blip r:embed="rId3"/>
          <a:stretch>
            <a:fillRect/>
          </a:stretch>
        </p:blipFill>
        <p:spPr>
          <a:xfrm>
            <a:off x="4849159" y="2046941"/>
            <a:ext cx="3289992" cy="4093882"/>
          </a:xfrm>
          <a:prstGeom prst="rect">
            <a:avLst/>
          </a:prstGeom>
        </p:spPr>
      </p:pic>
    </p:spTree>
    <p:extLst>
      <p:ext uri="{BB962C8B-B14F-4D97-AF65-F5344CB8AC3E}">
        <p14:creationId xmlns:p14="http://schemas.microsoft.com/office/powerpoint/2010/main" val="662587702"/>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07789" y="1916236"/>
            <a:ext cx="3547035" cy="4941764"/>
          </a:xfrm>
        </p:spPr>
        <p:txBody>
          <a:bodyPr>
            <a:normAutofit fontScale="92500" lnSpcReduction="20000"/>
          </a:bodyPr>
          <a:lstStyle/>
          <a:p>
            <a:r>
              <a:rPr lang="en-US" dirty="0" smtClean="0"/>
              <a:t>In Justin Timberlake's new song “Cry Me a River”, there is one lyric that says “</a:t>
            </a:r>
            <a:r>
              <a:rPr lang="it-IT" dirty="0" err="1"/>
              <a:t>Cry</a:t>
            </a:r>
            <a:r>
              <a:rPr lang="it-IT" dirty="0"/>
              <a:t> me a </a:t>
            </a:r>
            <a:r>
              <a:rPr lang="it-IT" dirty="0" err="1"/>
              <a:t>river-</a:t>
            </a:r>
            <a:r>
              <a:rPr lang="it-IT" dirty="0" err="1" smtClean="0"/>
              <a:t>er</a:t>
            </a:r>
            <a:r>
              <a:rPr lang="it-IT" dirty="0" smtClean="0"/>
              <a:t>. </a:t>
            </a:r>
            <a:r>
              <a:rPr lang="it-IT" dirty="0" err="1" smtClean="0"/>
              <a:t>Cry</a:t>
            </a:r>
            <a:r>
              <a:rPr lang="it-IT" dirty="0" smtClean="0"/>
              <a:t> </a:t>
            </a:r>
            <a:r>
              <a:rPr lang="it-IT" dirty="0"/>
              <a:t>me a </a:t>
            </a:r>
            <a:r>
              <a:rPr lang="it-IT" dirty="0" err="1" smtClean="0"/>
              <a:t>river</a:t>
            </a:r>
            <a:r>
              <a:rPr lang="it-IT" dirty="0" smtClean="0"/>
              <a:t>. </a:t>
            </a:r>
            <a:r>
              <a:rPr lang="en-US" dirty="0" smtClean="0"/>
              <a:t>Cry </a:t>
            </a:r>
            <a:r>
              <a:rPr lang="en-US" dirty="0"/>
              <a:t>me a river-</a:t>
            </a:r>
            <a:r>
              <a:rPr lang="en-US" dirty="0" err="1"/>
              <a:t>er</a:t>
            </a:r>
            <a:r>
              <a:rPr lang="en-US" dirty="0"/>
              <a:t>, yea </a:t>
            </a:r>
            <a:r>
              <a:rPr lang="en-US" dirty="0" smtClean="0"/>
              <a:t>yea”. This matches the story of “Orientation” quite well. It fits because the man giving us the tour tells us about all of these crazy people. But he never says he feels sorry for them or anything. He just says “Don</a:t>
            </a:r>
            <a:r>
              <a:rPr lang="fr-FR" dirty="0" smtClean="0"/>
              <a:t>’</a:t>
            </a:r>
            <a:r>
              <a:rPr lang="en-US" dirty="0" smtClean="0"/>
              <a:t>t talk to them…”. He doesn’t even care if they have terrible misfortunes. The saying “cry me a river” means that the person who says it doesn’t care about your sorrows because they have worse sorrows or hardships. Basically saying “go ahead and cry a river because I don</a:t>
            </a:r>
            <a:r>
              <a:rPr lang="fr-FR" dirty="0" smtClean="0"/>
              <a:t>’</a:t>
            </a:r>
            <a:r>
              <a:rPr lang="en-US" dirty="0" smtClean="0"/>
              <a:t>t care.”</a:t>
            </a:r>
            <a:endParaRPr lang="en-US" dirty="0"/>
          </a:p>
        </p:txBody>
      </p:sp>
      <p:sp>
        <p:nvSpPr>
          <p:cNvPr id="3" name="Title 2"/>
          <p:cNvSpPr>
            <a:spLocks noGrp="1"/>
          </p:cNvSpPr>
          <p:nvPr>
            <p:ph type="title"/>
          </p:nvPr>
        </p:nvSpPr>
        <p:spPr/>
        <p:txBody>
          <a:bodyPr/>
          <a:lstStyle/>
          <a:p>
            <a:r>
              <a:rPr lang="en-US" dirty="0" smtClean="0"/>
              <a:t>Orientation: Lyric</a:t>
            </a:r>
            <a:endParaRPr lang="en-US" dirty="0"/>
          </a:p>
        </p:txBody>
      </p:sp>
      <p:pic>
        <p:nvPicPr>
          <p:cNvPr id="4" name="Picture 3"/>
          <p:cNvPicPr>
            <a:picLocks noChangeAspect="1"/>
          </p:cNvPicPr>
          <p:nvPr/>
        </p:nvPicPr>
        <p:blipFill>
          <a:blip r:embed="rId2"/>
          <a:stretch>
            <a:fillRect/>
          </a:stretch>
        </p:blipFill>
        <p:spPr>
          <a:xfrm>
            <a:off x="4119282" y="2450353"/>
            <a:ext cx="5020235" cy="3765176"/>
          </a:xfrm>
          <a:prstGeom prst="rect">
            <a:avLst/>
          </a:prstGeom>
        </p:spPr>
      </p:pic>
    </p:spTree>
    <p:extLst>
      <p:ext uri="{BB962C8B-B14F-4D97-AF65-F5344CB8AC3E}">
        <p14:creationId xmlns:p14="http://schemas.microsoft.com/office/powerpoint/2010/main" val="2415135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3906" y="1931176"/>
            <a:ext cx="4655671" cy="4926823"/>
          </a:xfrm>
        </p:spPr>
        <p:txBody>
          <a:bodyPr>
            <a:normAutofit lnSpcReduction="10000"/>
          </a:bodyPr>
          <a:lstStyle/>
          <a:p>
            <a:r>
              <a:rPr lang="en-US" dirty="0"/>
              <a:t>This drawing of a string puppet perfectly symbolizes the story of “The Cask of Amontillado” by Edgar Allan Poe. This drawing is representative because the puppet is Fortunato</a:t>
            </a:r>
            <a:r>
              <a:rPr lang="en-US" dirty="0" smtClean="0"/>
              <a:t>. Fortunato is like the town drunk. While drunk, he is stupid and easily controllable. </a:t>
            </a:r>
            <a:r>
              <a:rPr lang="en-US" dirty="0"/>
              <a:t>He is like a puppet being controlled by Montresor</a:t>
            </a:r>
            <a:r>
              <a:rPr lang="en-US" dirty="0" smtClean="0"/>
              <a:t>. Montresor is a man who wants has a motive to kill Fortunato, however it is never mentioned by Poe. Fortunato  </a:t>
            </a:r>
            <a:r>
              <a:rPr lang="en-US" dirty="0"/>
              <a:t>is led down to the dungeon and is completely oblivious to the evil plans of Montresor. Also, Montresor’s plans are like a puppet show, Fortunato being the puppet. His plan is planned out an d scripted, as is a puppet show</a:t>
            </a:r>
            <a:r>
              <a:rPr lang="en-US" dirty="0" smtClean="0"/>
              <a:t>.</a:t>
            </a:r>
            <a:endParaRPr lang="en-US" dirty="0"/>
          </a:p>
        </p:txBody>
      </p:sp>
      <p:sp>
        <p:nvSpPr>
          <p:cNvPr id="3" name="Title 2"/>
          <p:cNvSpPr>
            <a:spLocks noGrp="1"/>
          </p:cNvSpPr>
          <p:nvPr>
            <p:ph type="title"/>
          </p:nvPr>
        </p:nvSpPr>
        <p:spPr/>
        <p:txBody>
          <a:bodyPr/>
          <a:lstStyle/>
          <a:p>
            <a:r>
              <a:rPr lang="en-US" dirty="0" smtClean="0"/>
              <a:t>The Cask of amontillado: Picture</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855882" y="2168711"/>
            <a:ext cx="4288118" cy="4343400"/>
          </a:xfrm>
          <a:prstGeom prst="rect">
            <a:avLst/>
          </a:prstGeom>
          <a:noFill/>
          <a:ln>
            <a:noFill/>
          </a:ln>
        </p:spPr>
      </p:pic>
    </p:spTree>
    <p:extLst>
      <p:ext uri="{BB962C8B-B14F-4D97-AF65-F5344CB8AC3E}">
        <p14:creationId xmlns:p14="http://schemas.microsoft.com/office/powerpoint/2010/main" val="2769299417"/>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3"/>
            <a:ext cx="3382682" cy="4583177"/>
          </a:xfrm>
        </p:spPr>
        <p:txBody>
          <a:bodyPr>
            <a:normAutofit fontScale="92500" lnSpcReduction="10000"/>
          </a:bodyPr>
          <a:lstStyle/>
          <a:p>
            <a:r>
              <a:rPr lang="en-US" dirty="0"/>
              <a:t>In the rap </a:t>
            </a:r>
            <a:r>
              <a:rPr lang="en-US" dirty="0" smtClean="0"/>
              <a:t>song </a:t>
            </a:r>
            <a:r>
              <a:rPr lang="en-US" dirty="0"/>
              <a:t>“John” by Lil Wayne, one of the lyrics are “You </a:t>
            </a:r>
            <a:r>
              <a:rPr lang="en-US" dirty="0" smtClean="0"/>
              <a:t>fuck </a:t>
            </a:r>
            <a:r>
              <a:rPr lang="en-US" dirty="0"/>
              <a:t>with me wrong, I knock your head off your neck.” This sounds like what Montresor’s motive is. Fortunato did something bad to him in someway, and Montresor is attempting to exact his revenge by trapping him in his vaults. </a:t>
            </a:r>
            <a:r>
              <a:rPr lang="en-US" dirty="0" smtClean="0"/>
              <a:t>Even though this reason is never mentioned by Poe, it is very obvious that Montresor has some special reason to practically burry Fortunato alive behind a brick wall.</a:t>
            </a:r>
            <a:endParaRPr lang="en-US" dirty="0"/>
          </a:p>
        </p:txBody>
      </p:sp>
      <p:sp>
        <p:nvSpPr>
          <p:cNvPr id="3" name="Title 2"/>
          <p:cNvSpPr>
            <a:spLocks noGrp="1"/>
          </p:cNvSpPr>
          <p:nvPr>
            <p:ph type="title"/>
          </p:nvPr>
        </p:nvSpPr>
        <p:spPr/>
        <p:txBody>
          <a:bodyPr/>
          <a:lstStyle/>
          <a:p>
            <a:r>
              <a:rPr lang="en-US" dirty="0"/>
              <a:t>The Cask of amontillado: </a:t>
            </a:r>
            <a:r>
              <a:rPr lang="en-US" dirty="0" smtClean="0"/>
              <a:t>Lyric </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810000" y="1973787"/>
            <a:ext cx="5334000" cy="2743200"/>
          </a:xfrm>
          <a:prstGeom prst="rect">
            <a:avLst/>
          </a:prstGeom>
          <a:noFill/>
          <a:ln>
            <a:noFill/>
          </a:ln>
        </p:spPr>
      </p:pic>
    </p:spTree>
    <p:extLst>
      <p:ext uri="{BB962C8B-B14F-4D97-AF65-F5344CB8AC3E}">
        <p14:creationId xmlns:p14="http://schemas.microsoft.com/office/powerpoint/2010/main" val="204868474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xmlns:p14="http://schemas.microsoft.com/office/powerpoint/2010/main" spd="slow">
        <p:split orient="vert"/>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33082" y="1856470"/>
            <a:ext cx="3576918" cy="4583177"/>
          </a:xfrm>
        </p:spPr>
        <p:txBody>
          <a:bodyPr>
            <a:normAutofit fontScale="85000" lnSpcReduction="10000"/>
          </a:bodyPr>
          <a:lstStyle/>
          <a:p>
            <a:r>
              <a:rPr lang="en-US" dirty="0"/>
              <a:t>This drawing of an old fashioned scale can relate to the story of “The Lady </a:t>
            </a:r>
            <a:r>
              <a:rPr lang="en-US" dirty="0" smtClean="0"/>
              <a:t>or </a:t>
            </a:r>
            <a:r>
              <a:rPr lang="en-US" dirty="0"/>
              <a:t>the Tiger” by Frank R. Stockton quite well. The reason being that the princess must “weigh” (ha ha ha) her options. She must decide between letting the love of her life live and marry a different women, or to let her love parish at the hands of a tiger so if she cant have him, nobody can</a:t>
            </a:r>
            <a:r>
              <a:rPr lang="en-US" dirty="0" smtClean="0"/>
              <a:t>. Most people would think this was quite selfish. But really, is it? This is the love of her life. Can you imagine how painful it would be if she would see him open that door and that women jump into her loves arms and then them getting married. It is a very tough decision. </a:t>
            </a:r>
            <a:r>
              <a:rPr lang="en-US" dirty="0"/>
              <a:t>The </a:t>
            </a:r>
            <a:r>
              <a:rPr lang="en-US" dirty="0" smtClean="0"/>
              <a:t>scale </a:t>
            </a:r>
            <a:r>
              <a:rPr lang="en-US" dirty="0"/>
              <a:t>gives readers more of a visual.</a:t>
            </a:r>
          </a:p>
          <a:p>
            <a:endParaRPr lang="en-US" dirty="0"/>
          </a:p>
        </p:txBody>
      </p:sp>
      <p:sp>
        <p:nvSpPr>
          <p:cNvPr id="3" name="Title 2"/>
          <p:cNvSpPr>
            <a:spLocks noGrp="1"/>
          </p:cNvSpPr>
          <p:nvPr>
            <p:ph type="title"/>
          </p:nvPr>
        </p:nvSpPr>
        <p:spPr/>
        <p:txBody>
          <a:bodyPr/>
          <a:lstStyle/>
          <a:p>
            <a:r>
              <a:rPr lang="en-US" dirty="0" smtClean="0"/>
              <a:t>The lady or the tiger: Picture</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950720"/>
            <a:ext cx="4450080" cy="2956560"/>
          </a:xfrm>
          <a:prstGeom prst="rect">
            <a:avLst/>
          </a:prstGeom>
          <a:noFill/>
          <a:ln>
            <a:noFill/>
          </a:ln>
        </p:spPr>
      </p:pic>
    </p:spTree>
    <p:extLst>
      <p:ext uri="{BB962C8B-B14F-4D97-AF65-F5344CB8AC3E}">
        <p14:creationId xmlns:p14="http://schemas.microsoft.com/office/powerpoint/2010/main" val="378541059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xmlns:p14="http://schemas.microsoft.com/office/powerpoint/2010/main" spd="slow">
        <p:circl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3"/>
            <a:ext cx="3935506" cy="4598117"/>
          </a:xfrm>
        </p:spPr>
        <p:txBody>
          <a:bodyPr>
            <a:normAutofit fontScale="92500" lnSpcReduction="20000"/>
          </a:bodyPr>
          <a:lstStyle/>
          <a:p>
            <a:r>
              <a:rPr lang="en-US" dirty="0"/>
              <a:t>The lyric “If I can't have you, I don't want nobody baby (nobody) If I can't have you no, no (nobody else, nobody else) If I can't have you, then I don't want nobody baby(haha)if I can't have you no, no…” from LFO’s song “If I Can’t Have You.” Could not be more perfect for this story. In my opinion, I think the Princess led the man to the door with the tiger. This means that she didn’t want anybody to have him but her. Logically meaning that if she couldn’t have him, then nobody </a:t>
            </a:r>
            <a:r>
              <a:rPr lang="en-US" dirty="0" smtClean="0"/>
              <a:t>could. It is a classic example of a story when the protagonist has to make a split second decision that effects the entire story. Therefor, this story fits the </a:t>
            </a:r>
            <a:r>
              <a:rPr lang="en-US" dirty="0"/>
              <a:t>quote quite properly.</a:t>
            </a:r>
          </a:p>
          <a:p>
            <a:endParaRPr lang="en-US" dirty="0"/>
          </a:p>
        </p:txBody>
      </p:sp>
      <p:sp>
        <p:nvSpPr>
          <p:cNvPr id="3" name="Title 2"/>
          <p:cNvSpPr>
            <a:spLocks noGrp="1"/>
          </p:cNvSpPr>
          <p:nvPr>
            <p:ph type="title"/>
          </p:nvPr>
        </p:nvSpPr>
        <p:spPr/>
        <p:txBody>
          <a:bodyPr/>
          <a:lstStyle/>
          <a:p>
            <a:r>
              <a:rPr lang="en-US" dirty="0"/>
              <a:t>The lady </a:t>
            </a:r>
            <a:r>
              <a:rPr lang="en-US" dirty="0" smtClean="0"/>
              <a:t>Or </a:t>
            </a:r>
            <a:r>
              <a:rPr lang="en-US" dirty="0"/>
              <a:t>the tiger: </a:t>
            </a:r>
            <a:r>
              <a:rPr lang="en-US" dirty="0" smtClean="0"/>
              <a:t>lyric</a:t>
            </a:r>
            <a:endParaRPr lang="en-US"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828800"/>
            <a:ext cx="4287520" cy="3200400"/>
          </a:xfrm>
          <a:prstGeom prst="rect">
            <a:avLst/>
          </a:prstGeom>
          <a:noFill/>
          <a:ln>
            <a:noFill/>
          </a:ln>
        </p:spPr>
      </p:pic>
    </p:spTree>
    <p:extLst>
      <p:ext uri="{BB962C8B-B14F-4D97-AF65-F5344CB8AC3E}">
        <p14:creationId xmlns:p14="http://schemas.microsoft.com/office/powerpoint/2010/main" val="249788813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0" y="1916235"/>
            <a:ext cx="3830918" cy="4717647"/>
          </a:xfrm>
        </p:spPr>
        <p:txBody>
          <a:bodyPr>
            <a:normAutofit fontScale="92500" lnSpcReduction="10000"/>
          </a:bodyPr>
          <a:lstStyle/>
          <a:p>
            <a:r>
              <a:rPr lang="en-US" dirty="0" smtClean="0"/>
              <a:t>The short story “The Most Dangerous Game” by Richard Connell is a story about a man named </a:t>
            </a:r>
            <a:r>
              <a:rPr lang="en-US" dirty="0" err="1" smtClean="0"/>
              <a:t>Rainsford</a:t>
            </a:r>
            <a:r>
              <a:rPr lang="en-US" dirty="0" smtClean="0"/>
              <a:t> who goes over-board off of a ship and swims to an abandoned looking island where he finds a nice man, named General Zaroff, with a huge mansion. However, this man is deceivingly evil and dangerous. Just like the platypus. The male platypus, though cute looking, is quite deadly. If it is angered, it will strike its foe with its venomous spur on its leg. Just like the Platypus, Zaroff is deceiving. He looks nice, but he is actually a cold blooded human-hunter. </a:t>
            </a:r>
            <a:endParaRPr lang="en-US" dirty="0"/>
          </a:p>
        </p:txBody>
      </p:sp>
      <p:sp>
        <p:nvSpPr>
          <p:cNvPr id="3" name="Title 2"/>
          <p:cNvSpPr>
            <a:spLocks noGrp="1"/>
          </p:cNvSpPr>
          <p:nvPr>
            <p:ph type="title"/>
          </p:nvPr>
        </p:nvSpPr>
        <p:spPr/>
        <p:txBody>
          <a:bodyPr/>
          <a:lstStyle/>
          <a:p>
            <a:r>
              <a:rPr lang="en-US" dirty="0" smtClean="0"/>
              <a:t>The most dangerous game: picture</a:t>
            </a:r>
            <a:endParaRPr lang="en-US" dirty="0"/>
          </a:p>
        </p:txBody>
      </p:sp>
      <p:pic>
        <p:nvPicPr>
          <p:cNvPr id="4" name="Picture 3"/>
          <p:cNvPicPr>
            <a:picLocks noChangeAspect="1"/>
          </p:cNvPicPr>
          <p:nvPr/>
        </p:nvPicPr>
        <p:blipFill>
          <a:blip r:embed="rId2"/>
          <a:stretch>
            <a:fillRect/>
          </a:stretch>
        </p:blipFill>
        <p:spPr>
          <a:xfrm>
            <a:off x="4059444" y="2151528"/>
            <a:ext cx="4882849" cy="3652371"/>
          </a:xfrm>
          <a:prstGeom prst="rect">
            <a:avLst/>
          </a:prstGeom>
        </p:spPr>
      </p:pic>
    </p:spTree>
    <p:extLst>
      <p:ext uri="{BB962C8B-B14F-4D97-AF65-F5344CB8AC3E}">
        <p14:creationId xmlns:p14="http://schemas.microsoft.com/office/powerpoint/2010/main" val="186964758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3"/>
            <a:ext cx="4114800" cy="4642941"/>
          </a:xfrm>
        </p:spPr>
        <p:txBody>
          <a:bodyPr>
            <a:normAutofit fontScale="92500" lnSpcReduction="10000"/>
          </a:bodyPr>
          <a:lstStyle/>
          <a:p>
            <a:r>
              <a:rPr lang="en-US" dirty="0" smtClean="0"/>
              <a:t>General Zaroff doesn’t look scary, but he sure sounds and acts scary. He is out to kill humans for fun. He reminds me of the boogeyman. The boogeyman is a fictional figure who is said to hide in children’s closets and under their beds to scare and possibly eat them. This reminds me of Zaroff, because he is waiting to find and kill </a:t>
            </a:r>
            <a:r>
              <a:rPr lang="en-US" dirty="0" err="1" smtClean="0"/>
              <a:t>Rainsford</a:t>
            </a:r>
            <a:r>
              <a:rPr lang="en-US" dirty="0" smtClean="0"/>
              <a:t>. In the song “Boogeyman” by </a:t>
            </a:r>
            <a:r>
              <a:rPr lang="en-US" dirty="0" err="1" smtClean="0"/>
              <a:t>Motorhead</a:t>
            </a:r>
            <a:r>
              <a:rPr lang="en-US" dirty="0" smtClean="0"/>
              <a:t>, there is a lyric that</a:t>
            </a:r>
            <a:r>
              <a:rPr lang="fr-FR" dirty="0"/>
              <a:t> </a:t>
            </a:r>
            <a:r>
              <a:rPr lang="fr-FR" dirty="0" smtClean="0"/>
              <a:t>says ‘’</a:t>
            </a:r>
            <a:r>
              <a:rPr lang="en-US" dirty="0" smtClean="0"/>
              <a:t>He's </a:t>
            </a:r>
            <a:r>
              <a:rPr lang="en-US" dirty="0"/>
              <a:t>hiding inside </a:t>
            </a:r>
            <a:r>
              <a:rPr lang="en-US" dirty="0" smtClean="0"/>
              <a:t>your head. He's </a:t>
            </a:r>
            <a:r>
              <a:rPr lang="en-US" dirty="0"/>
              <a:t>hiding behind your </a:t>
            </a:r>
            <a:r>
              <a:rPr lang="en-US" dirty="0" smtClean="0"/>
              <a:t>eye. He </a:t>
            </a:r>
            <a:r>
              <a:rPr lang="en-US" dirty="0"/>
              <a:t>be there until you </a:t>
            </a:r>
            <a:r>
              <a:rPr lang="en-US" dirty="0" smtClean="0"/>
              <a:t>die. </a:t>
            </a:r>
            <a:r>
              <a:rPr lang="en-US" dirty="0" err="1" smtClean="0"/>
              <a:t>Ridin</a:t>
            </a:r>
            <a:r>
              <a:rPr lang="en-US" dirty="0"/>
              <a:t>' shotgun in your new </a:t>
            </a:r>
            <a:r>
              <a:rPr lang="en-US" dirty="0" err="1" smtClean="0"/>
              <a:t>transam</a:t>
            </a:r>
            <a:r>
              <a:rPr lang="en-US" dirty="0" smtClean="0"/>
              <a:t>. Slide </a:t>
            </a:r>
            <a:r>
              <a:rPr lang="en-US" dirty="0"/>
              <a:t>over for the </a:t>
            </a:r>
            <a:r>
              <a:rPr lang="en-US" dirty="0" smtClean="0"/>
              <a:t>boogeyman.’’ This is exactly like Zaroff in the way that he is on a hunt.</a:t>
            </a:r>
            <a:endParaRPr lang="en-US" dirty="0"/>
          </a:p>
        </p:txBody>
      </p:sp>
      <p:sp>
        <p:nvSpPr>
          <p:cNvPr id="3" name="Title 2"/>
          <p:cNvSpPr>
            <a:spLocks noGrp="1"/>
          </p:cNvSpPr>
          <p:nvPr>
            <p:ph type="title"/>
          </p:nvPr>
        </p:nvSpPr>
        <p:spPr/>
        <p:txBody>
          <a:bodyPr/>
          <a:lstStyle/>
          <a:p>
            <a:r>
              <a:rPr lang="en-US" dirty="0" smtClean="0"/>
              <a:t>The most dangerous game: lyric</a:t>
            </a:r>
            <a:endParaRPr lang="en-US" dirty="0"/>
          </a:p>
        </p:txBody>
      </p:sp>
      <p:pic>
        <p:nvPicPr>
          <p:cNvPr id="4" name="Picture 3"/>
          <p:cNvPicPr>
            <a:picLocks noChangeAspect="1"/>
          </p:cNvPicPr>
          <p:nvPr/>
        </p:nvPicPr>
        <p:blipFill>
          <a:blip r:embed="rId2"/>
          <a:stretch>
            <a:fillRect/>
          </a:stretch>
        </p:blipFill>
        <p:spPr>
          <a:xfrm>
            <a:off x="5269753" y="2040964"/>
            <a:ext cx="2719294" cy="4622800"/>
          </a:xfrm>
          <a:prstGeom prst="rect">
            <a:avLst/>
          </a:prstGeom>
        </p:spPr>
      </p:pic>
    </p:spTree>
    <p:extLst>
      <p:ext uri="{BB962C8B-B14F-4D97-AF65-F5344CB8AC3E}">
        <p14:creationId xmlns:p14="http://schemas.microsoft.com/office/powerpoint/2010/main" val="108816491"/>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4"/>
            <a:ext cx="3830918" cy="4628000"/>
          </a:xfrm>
        </p:spPr>
        <p:txBody>
          <a:bodyPr>
            <a:normAutofit lnSpcReduction="10000"/>
          </a:bodyPr>
          <a:lstStyle/>
          <a:p>
            <a:r>
              <a:rPr lang="en-US" dirty="0" smtClean="0"/>
              <a:t>The lottery is a story about a small village that has a ceremony called a “lottery”. This is not like our lottery, however. This is a lottery that involves death. The head of each family draw one slip of paper out of a black box. What ever family has the paper with a black circle on it has to have each person in that family draw </a:t>
            </a:r>
            <a:r>
              <a:rPr lang="en-US" dirty="0" err="1" smtClean="0"/>
              <a:t>fromt</a:t>
            </a:r>
            <a:r>
              <a:rPr lang="en-US" dirty="0" smtClean="0"/>
              <a:t> the box again. Whoever gets that paper with a black dot get stoned to death. This reminds me exactly of picking the shortest straw or stick, in the way that you ultimately lose.</a:t>
            </a:r>
            <a:endParaRPr lang="en-US" dirty="0"/>
          </a:p>
        </p:txBody>
      </p:sp>
      <p:sp>
        <p:nvSpPr>
          <p:cNvPr id="3" name="Title 2"/>
          <p:cNvSpPr>
            <a:spLocks noGrp="1"/>
          </p:cNvSpPr>
          <p:nvPr>
            <p:ph type="title"/>
          </p:nvPr>
        </p:nvSpPr>
        <p:spPr/>
        <p:txBody>
          <a:bodyPr/>
          <a:lstStyle/>
          <a:p>
            <a:r>
              <a:rPr lang="en-US" dirty="0" smtClean="0"/>
              <a:t>The Lottery: Picture</a:t>
            </a:r>
            <a:endParaRPr lang="en-US" dirty="0"/>
          </a:p>
        </p:txBody>
      </p:sp>
      <p:pic>
        <p:nvPicPr>
          <p:cNvPr id="4" name="Picture 3"/>
          <p:cNvPicPr>
            <a:picLocks noChangeAspect="1"/>
          </p:cNvPicPr>
          <p:nvPr/>
        </p:nvPicPr>
        <p:blipFill>
          <a:blip r:embed="rId2"/>
          <a:stretch>
            <a:fillRect/>
          </a:stretch>
        </p:blipFill>
        <p:spPr>
          <a:xfrm>
            <a:off x="5329519" y="2020824"/>
            <a:ext cx="3510570" cy="4811059"/>
          </a:xfrm>
          <a:prstGeom prst="rect">
            <a:avLst/>
          </a:prstGeom>
        </p:spPr>
      </p:pic>
    </p:spTree>
    <p:extLst>
      <p:ext uri="{BB962C8B-B14F-4D97-AF65-F5344CB8AC3E}">
        <p14:creationId xmlns:p14="http://schemas.microsoft.com/office/powerpoint/2010/main" val="1464573881"/>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xmlns:p14="http://schemas.microsoft.com/office/powerpoint/2010/main" spd="slow">
        <p:checker/>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2020824"/>
            <a:ext cx="3083859" cy="4583176"/>
          </a:xfrm>
        </p:spPr>
        <p:txBody>
          <a:bodyPr>
            <a:normAutofit fontScale="85000" lnSpcReduction="10000"/>
          </a:bodyPr>
          <a:lstStyle/>
          <a:p>
            <a:r>
              <a:rPr lang="en-US" dirty="0" smtClean="0"/>
              <a:t>When I think of the lottery, I think of one classic rhyme. “To bad, so sad”. Of course, when the rhyme is used, it has some sarcasm in it. The so sad part is sarcastic because when the person says it, they aren't actually sad For example, if I got an A+ on a test and my friend go a C and he started complaining to me, I would say “To bad, so sad”. This relates to “The Lottery” because when Mrs. Hutchinson gets the death card, she complains and says the drawing wasn</a:t>
            </a:r>
            <a:r>
              <a:rPr lang="fr-FR" dirty="0" smtClean="0"/>
              <a:t>’</a:t>
            </a:r>
            <a:r>
              <a:rPr lang="en-US" dirty="0" smtClean="0"/>
              <a:t>t fair. But nobody cares. They still stone her to death. “To bad, so sad.”</a:t>
            </a:r>
            <a:endParaRPr lang="en-US" dirty="0"/>
          </a:p>
        </p:txBody>
      </p:sp>
      <p:sp>
        <p:nvSpPr>
          <p:cNvPr id="3" name="Title 2"/>
          <p:cNvSpPr>
            <a:spLocks noGrp="1"/>
          </p:cNvSpPr>
          <p:nvPr>
            <p:ph type="title"/>
          </p:nvPr>
        </p:nvSpPr>
        <p:spPr/>
        <p:txBody>
          <a:bodyPr/>
          <a:lstStyle/>
          <a:p>
            <a:r>
              <a:rPr lang="en-US" dirty="0" smtClean="0"/>
              <a:t>The Lottery: Rhyme</a:t>
            </a:r>
            <a:endParaRPr lang="en-US" dirty="0"/>
          </a:p>
        </p:txBody>
      </p:sp>
      <p:pic>
        <p:nvPicPr>
          <p:cNvPr id="5" name="Picture 4"/>
          <p:cNvPicPr>
            <a:picLocks noChangeAspect="1"/>
          </p:cNvPicPr>
          <p:nvPr/>
        </p:nvPicPr>
        <p:blipFill>
          <a:blip r:embed="rId2"/>
          <a:stretch>
            <a:fillRect/>
          </a:stretch>
        </p:blipFill>
        <p:spPr>
          <a:xfrm>
            <a:off x="4688442" y="2136589"/>
            <a:ext cx="3454499" cy="4476672"/>
          </a:xfrm>
          <a:prstGeom prst="rect">
            <a:avLst/>
          </a:prstGeom>
        </p:spPr>
      </p:pic>
    </p:spTree>
    <p:extLst>
      <p:ext uri="{BB962C8B-B14F-4D97-AF65-F5344CB8AC3E}">
        <p14:creationId xmlns:p14="http://schemas.microsoft.com/office/powerpoint/2010/main" val="27671171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 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Tie.thmx</Template>
  <TotalTime>429</TotalTime>
  <Words>1561</Words>
  <Application>Microsoft Macintosh PowerPoint</Application>
  <PresentationFormat>On-screen Show (4:3)</PresentationFormat>
  <Paragraphs>26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Black Tie</vt:lpstr>
      <vt:lpstr>Short Stories Portfolios</vt:lpstr>
      <vt:lpstr>The Cask of amontillado: Picture</vt:lpstr>
      <vt:lpstr>The Cask of amontillado: Lyric </vt:lpstr>
      <vt:lpstr>The lady or the tiger: Picture</vt:lpstr>
      <vt:lpstr>The lady Or the tiger: lyric</vt:lpstr>
      <vt:lpstr>The most dangerous game: picture</vt:lpstr>
      <vt:lpstr>The most dangerous game: lyric</vt:lpstr>
      <vt:lpstr>The Lottery: Picture</vt:lpstr>
      <vt:lpstr>The Lottery: Rhyme</vt:lpstr>
      <vt:lpstr>Where are you going, Where have you been?: Picture</vt:lpstr>
      <vt:lpstr>Where are you going, Where have you been?: Lyric</vt:lpstr>
      <vt:lpstr>Orientation: Picture</vt:lpstr>
      <vt:lpstr>Orientation: Lyric</vt:lpstr>
    </vt:vector>
  </TitlesOfParts>
  <Company>Lausanne Coligeate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Stories Portfolios</dc:title>
  <dc:creator>Josh Clein</dc:creator>
  <cp:lastModifiedBy>Josh Clein</cp:lastModifiedBy>
  <cp:revision>21</cp:revision>
  <dcterms:created xsi:type="dcterms:W3CDTF">2013-04-14T21:43:34Z</dcterms:created>
  <dcterms:modified xsi:type="dcterms:W3CDTF">2013-04-15T14:52:26Z</dcterms:modified>
</cp:coreProperties>
</file>